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5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3" r:id="rId12"/>
    <p:sldId id="312" r:id="rId13"/>
    <p:sldId id="314" r:id="rId14"/>
    <p:sldId id="315" r:id="rId15"/>
    <p:sldId id="316" r:id="rId16"/>
    <p:sldId id="30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皓煒" initials="吳皓煒" lastIdx="1" clrIdx="0">
    <p:extLst>
      <p:ext uri="{19B8F6BF-5375-455C-9EA6-DF929625EA0E}">
        <p15:presenceInfo xmlns:p15="http://schemas.microsoft.com/office/powerpoint/2012/main" userId="f81f2b12c6ce42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74"/>
    <a:srgbClr val="2A598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57" autoAdjust="0"/>
  </p:normalViewPr>
  <p:slideViewPr>
    <p:cSldViewPr snapToGrid="0">
      <p:cViewPr>
        <p:scale>
          <a:sx n="73" d="100"/>
          <a:sy n="73" d="100"/>
        </p:scale>
        <p:origin x="11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9EF71-3DD0-46ED-96AA-8FCF0AA7B929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7D9B6-D511-4616-8B9E-4D713E751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3-1</a:t>
            </a:r>
            <a:r>
              <a:rPr lang="zh-TW" altLang="en-US" dirty="0"/>
              <a:t>：</a:t>
            </a:r>
            <a:r>
              <a:rPr lang="en-US" altLang="zh-CN" dirty="0"/>
              <a:t> tail (</a:t>
            </a:r>
            <a:r>
              <a:rPr lang="en-US" altLang="zh-CN" dirty="0" err="1"/>
              <a:t>i</a:t>
            </a:r>
            <a:r>
              <a:rPr lang="en-US" altLang="zh-CN" dirty="0"/>
              <a:t>, j-1)</a:t>
            </a:r>
            <a:r>
              <a:rPr lang="zh-CN" altLang="en-US" dirty="0"/>
              <a:t>必定</a:t>
            </a:r>
            <a:r>
              <a:rPr lang="en-US" altLang="zh-CN" dirty="0"/>
              <a:t>tail(i-1, j)</a:t>
            </a:r>
            <a:r>
              <a:rPr lang="zh-CN" altLang="en-US" dirty="0"/>
              <a:t>的左邊，因此直接捨棄 </a:t>
            </a:r>
            <a:r>
              <a:rPr lang="en-US" altLang="zh-CN" dirty="0"/>
              <a:t> tail (</a:t>
            </a:r>
            <a:r>
              <a:rPr lang="en-US" altLang="zh-CN" dirty="0" err="1"/>
              <a:t>i</a:t>
            </a:r>
            <a:r>
              <a:rPr lang="en-US" altLang="zh-CN" dirty="0"/>
              <a:t>, j-1)</a:t>
            </a:r>
          </a:p>
          <a:p>
            <a:r>
              <a:rPr lang="en-US" altLang="zh-CN" dirty="0"/>
              <a:t>3-2</a:t>
            </a:r>
            <a:r>
              <a:rPr lang="zh-TW" altLang="en-US" dirty="0"/>
              <a:t>：</a:t>
            </a:r>
            <a:r>
              <a:rPr lang="zh-CN" altLang="en-US" dirty="0">
                <a:effectLst/>
              </a:rPr>
              <a:t>如果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 err="1">
                <a:effectLst/>
              </a:rPr>
              <a:t>pretail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和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位於同一列，表示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只指向唯一的頂點 </a:t>
            </a:r>
            <a:r>
              <a:rPr lang="en-US" altLang="zh-CN" dirty="0" err="1">
                <a:effectLst/>
              </a:rPr>
              <a:t>pretail</a:t>
            </a:r>
            <a:r>
              <a:rPr lang="zh-CN" altLang="en-US" dirty="0">
                <a:effectLst/>
              </a:rPr>
              <a:t>（稱為Ｐ），因爲此時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為 </a:t>
            </a:r>
            <a:r>
              <a:rPr lang="en-US" altLang="zh-CN" dirty="0">
                <a:effectLst/>
              </a:rPr>
              <a:t>[i-1,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（稱為Ｔ），而 Ｐ 如果位於 </a:t>
            </a:r>
            <a:r>
              <a:rPr lang="en-US" altLang="zh-CN" dirty="0">
                <a:effectLst/>
              </a:rPr>
              <a:t>1 ~ i-1 </a:t>
            </a:r>
            <a:r>
              <a:rPr lang="zh-CN" altLang="en-US" dirty="0">
                <a:effectLst/>
              </a:rPr>
              <a:t>行的位置，那麼 </a:t>
            </a:r>
            <a:r>
              <a:rPr lang="en-US" altLang="zh-CN" dirty="0">
                <a:effectLst/>
              </a:rPr>
              <a:t>[i-1, j] </a:t>
            </a:r>
            <a:r>
              <a:rPr lang="zh-CN" altLang="en-US" dirty="0">
                <a:effectLst/>
              </a:rPr>
              <a:t>的 </a:t>
            </a:r>
            <a:r>
              <a:rPr lang="en-US" altLang="zh-CN" dirty="0">
                <a:effectLst/>
              </a:rPr>
              <a:t>tail </a:t>
            </a:r>
            <a:r>
              <a:rPr lang="zh-CN" altLang="en-US" dirty="0">
                <a:effectLst/>
              </a:rPr>
              <a:t>應該指向 Ｐ而不是Ｔ。因此，Ｐ必定位於第 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行的位置，從而使得 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, j] </a:t>
            </a:r>
            <a:r>
              <a:rPr lang="zh-CN" altLang="en-US" dirty="0">
                <a:effectLst/>
              </a:rPr>
              <a:t>只能指向Ｐ點。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3-3</a:t>
            </a:r>
            <a:r>
              <a:rPr lang="zh-TW" altLang="en-US" dirty="0">
                <a:effectLst/>
              </a:rPr>
              <a:t>：</a:t>
            </a:r>
            <a:r>
              <a:rPr lang="en-US" altLang="zh-TW" dirty="0">
                <a:effectLst/>
              </a:rPr>
              <a:t>head(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为空表示邻接表至多两个顶点，必定有</a:t>
            </a:r>
            <a:r>
              <a:rPr lang="en-US" altLang="zh-TW" dirty="0">
                <a:effectLst/>
              </a:rPr>
              <a:t>head(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)=</a:t>
            </a:r>
            <a:r>
              <a:rPr lang="en-US" altLang="zh-TW" dirty="0" err="1">
                <a:effectLst/>
              </a:rPr>
              <a:t>pretail</a:t>
            </a:r>
            <a:r>
              <a:rPr lang="en-US" altLang="zh-TW" dirty="0">
                <a:effectLst/>
              </a:rPr>
              <a:t>(</a:t>
            </a:r>
            <a:r>
              <a:rPr lang="en-US" altLang="zh-TW" dirty="0" err="1">
                <a:effectLst/>
              </a:rPr>
              <a:t>i,j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。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7D9B6-D511-4616-8B9E-4D713E7511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1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6858000" cy="342900"/>
          </a:xfrm>
        </p:spPr>
        <p:txBody>
          <a:bodyPr/>
          <a:lstStyle>
            <a:lvl1pPr marL="0" indent="0" algn="ctr">
              <a:buNone/>
              <a:defRPr sz="2400">
                <a:latin typeface="DFKai-SB" panose="03000509000000000000" pitchFamily="65" charset="-120"/>
                <a:ea typeface="DFKai-SB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23493" y="3466407"/>
            <a:ext cx="24899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3966693" y="1867437"/>
            <a:ext cx="1210614" cy="1210614"/>
          </a:xfrm>
          <a:prstGeom prst="ellipse">
            <a:avLst/>
          </a:prstGeom>
          <a:solidFill>
            <a:srgbClr val="2A59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80" y="1953051"/>
            <a:ext cx="1045840" cy="10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8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0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168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52" y="1709739"/>
            <a:ext cx="7764235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3888" y="3483657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467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4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2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9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3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B0DF-9E95-4FF5-9934-3B6869D759F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1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Fast and Simple Computation of All Longest Common Subsequences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/>
              <a:t>助教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49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EB252-D5E3-4075-B3F4-D7509038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轮廓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E312B-D066-4B10-B0FC-F0086C96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27711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所有</a:t>
            </a:r>
            <a:r>
              <a:rPr lang="en-US" altLang="zh-CN" dirty="0"/>
              <a:t>APLG</a:t>
            </a:r>
            <a:r>
              <a:rPr lang="zh-TW" altLang="en-US" dirty="0"/>
              <a:t>有向边的个数可能超过</a:t>
            </a:r>
            <a:r>
              <a:rPr lang="en-US" altLang="zh-TW" dirty="0"/>
              <a:t>O(</a:t>
            </a:r>
            <a:r>
              <a:rPr lang="en-US" altLang="zh-TW" dirty="0" err="1"/>
              <a:t>mn</a:t>
            </a:r>
            <a:r>
              <a:rPr lang="en-US" altLang="zh-TW" dirty="0"/>
              <a:t>)</a:t>
            </a:r>
            <a:r>
              <a:rPr lang="zh-TW" altLang="en-US" dirty="0"/>
              <a:t>，所以不能让顶点直接指向自己的后继。</a:t>
            </a:r>
            <a:endParaRPr lang="en-US" altLang="zh-TW" dirty="0"/>
          </a:p>
          <a:p>
            <a:r>
              <a:rPr lang="zh-TW" altLang="en-US" dirty="0"/>
              <a:t>相同阶数的顶点很可能指向相同的匹配，我们可以运用这一特性大大减少空间开销。</a:t>
            </a:r>
            <a:endParaRPr lang="en-US" altLang="zh-TW" dirty="0"/>
          </a:p>
          <a:p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4756B7-F0E8-42DD-900D-838C5124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61" y="1281222"/>
            <a:ext cx="4795947" cy="51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691C4-2E20-4341-BF87-D6A8E5E0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轮廓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5CD812-CA79-41FE-B17D-23CAB21C3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486274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反支配点：若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是反支配点 ，</a:t>
                </a:r>
                <a:endParaRPr lang="en-US" altLang="zh-TW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不存在其他匹配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TW" altLang="en-US" dirty="0"/>
                  <a:t>满足：</a:t>
                </a:r>
                <a:endParaRPr lang="en-US" altLang="zh-TW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TW" altLang="en-US" dirty="0"/>
                  <a:t>；或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/>
              </a:p>
              <a:p>
                <a:r>
                  <a:rPr lang="zh-TW" altLang="en-US" dirty="0"/>
                  <a:t>轮廓：相同阶数 </a:t>
                </a:r>
                <a:r>
                  <a:rPr lang="en-US" altLang="zh-TW" dirty="0"/>
                  <a:t>k </a:t>
                </a:r>
                <a:r>
                  <a:rPr lang="zh-TW" altLang="en-US" dirty="0"/>
                  <a:t>的反支配点，按照</a:t>
                </a:r>
                <a:r>
                  <a:rPr lang="zh-TW" altLang="en-US" b="1" dirty="0"/>
                  <a:t>左下至右上</a:t>
                </a:r>
                <a:r>
                  <a:rPr lang="zh-TW" altLang="en-US" dirty="0"/>
                  <a:t>的顺序</a:t>
                </a:r>
                <a:r>
                  <a:rPr lang="zh-CN" altLang="en-US" dirty="0"/>
                  <a:t> </a:t>
                </a:r>
                <a:r>
                  <a:rPr lang="zh-TW" altLang="en-US" dirty="0"/>
                  <a:t>排列而成的序列，称为 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 阶轮廓。</a:t>
                </a:r>
                <a:endParaRPr lang="en-US" altLang="zh-TW" dirty="0"/>
              </a:p>
              <a:p>
                <a:r>
                  <a:rPr lang="zh-TW" altLang="en-US" dirty="0"/>
                  <a:t>将所有相同阶数的反支配点沿着轮廓的方向全部串联起来。因为第一个和最后一个后继可能不是反支配点，因此需要一些额外的空间才能顺着轮廓找到所有后继。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5CD812-CA79-41FE-B17D-23CAB21C3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486274"/>
              </a:xfrm>
              <a:blipFill>
                <a:blip r:embed="rId2"/>
                <a:stretch>
                  <a:fillRect l="-1314" t="-2310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2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01021-4F11-47A9-AF0E-E16816F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数据结构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A42925-4945-4F48-A029-B29295B55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4993"/>
                <a:ext cx="7886700" cy="4351338"/>
              </a:xfrm>
            </p:spPr>
            <p:txBody>
              <a:bodyPr/>
              <a:lstStyle/>
              <a:p>
                <a:r>
                  <a:rPr lang="zh-TW" altLang="en-US" dirty="0"/>
                  <a:t>扩展 </a:t>
                </a:r>
                <a:r>
                  <a:rPr lang="en-US" altLang="zh-TW" dirty="0"/>
                  <a:t>LCS </a:t>
                </a:r>
                <a:r>
                  <a:rPr lang="zh-TW" altLang="en-US" dirty="0"/>
                  <a:t>二维表，每个表项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包含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五</m:t>
                    </m:r>
                  </m:oMath>
                </a14:m>
                <a:r>
                  <a:rPr lang="zh-TW" altLang="en-US" dirty="0"/>
                  <a:t>个域：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rank</a:t>
                </a:r>
                <a:r>
                  <a:rPr lang="zh-TW" altLang="en-US" dirty="0"/>
                  <a:t>：阶数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tail</a:t>
                </a:r>
                <a:r>
                  <a:rPr lang="zh-TW" altLang="en-US" dirty="0"/>
                  <a:t>：指向最后一个后继。空值表示邻接表为空。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 err="1"/>
                  <a:t>pretail</a:t>
                </a:r>
                <a:r>
                  <a:rPr lang="zh-TW" altLang="en-US" dirty="0"/>
                  <a:t>：指向轮廓线倒数第二个匹配。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head</a:t>
                </a:r>
                <a:r>
                  <a:rPr lang="zh-TW" altLang="en-US" dirty="0"/>
                  <a:t>：指向第一个后继。空值表示只有一个后继。</a:t>
                </a: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next</a:t>
                </a:r>
                <a:r>
                  <a:rPr lang="zh-TW" altLang="en-US" dirty="0"/>
                  <a:t>：指向轮廓线上的下一个反支配点。仅在表项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为匹配的情况下有效。</a:t>
                </a:r>
                <a:endParaRPr lang="en-US" altLang="zh-TW" dirty="0"/>
              </a:p>
              <a:p>
                <a:r>
                  <a:rPr lang="zh-TW" altLang="en-US" dirty="0"/>
                  <a:t>从</a:t>
                </a:r>
                <a:r>
                  <a:rPr lang="en-US" altLang="zh-TW" dirty="0"/>
                  <a:t>head</a:t>
                </a:r>
                <a:r>
                  <a:rPr lang="zh-TW" altLang="en-US" dirty="0"/>
                  <a:t>到</a:t>
                </a:r>
                <a:r>
                  <a:rPr lang="en-US" altLang="zh-TW" dirty="0" err="1"/>
                  <a:t>pretail</a:t>
                </a:r>
                <a:r>
                  <a:rPr lang="zh-TW" altLang="en-US" dirty="0"/>
                  <a:t>，再加上</a:t>
                </a:r>
                <a:r>
                  <a:rPr lang="en-US" altLang="zh-TW" dirty="0"/>
                  <a:t>tail</a:t>
                </a:r>
                <a:r>
                  <a:rPr lang="zh-TW" altLang="en-US" dirty="0"/>
                  <a:t>，就是所有后继！</a:t>
                </a:r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A42925-4945-4F48-A029-B29295B55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4993"/>
                <a:ext cx="7886700" cy="4351338"/>
              </a:xfrm>
              <a:blipFill>
                <a:blip r:embed="rId2"/>
                <a:stretch>
                  <a:fillRect l="-1314" t="-2381" r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1006656-2352-4E0E-B6C3-12BB1952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06291"/>
            <a:ext cx="8153819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7AE3A-62E7-484B-86A6-D4FDD2DB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8EF061-0CB2-4FC0-8936-840A90B6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0D52C1-2748-4CE3-9500-31E3AF39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5" y="1994591"/>
            <a:ext cx="8750750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041CE-366C-4101-8ADC-FA92B8E2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E9DE8D-2F46-465C-A0C1-01F6CD244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是匹配，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反支配自己，因此只指向自己。</a:t>
                </a:r>
                <a:endParaRPr lang="en-US" altLang="zh-TW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否则，如果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和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阶数不相等，表示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位于阶数的边界上，只有指向唯一的顶点（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或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400" dirty="0"/>
                  <a:t>）。</a:t>
                </a:r>
                <a:endParaRPr lang="en-US" altLang="zh-TW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TW" altLang="en-US" sz="2400" dirty="0"/>
                  <a:t>否则，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不是匹配且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400" dirty="0"/>
                  <a:t>阶数相等。</a:t>
                </a:r>
                <a:endParaRPr lang="en-US" altLang="zh-TW" sz="24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位于同一行，舍弃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TW" altLang="en-US" sz="2000" dirty="0"/>
                  <a:t>否则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000" dirty="0"/>
                  <a:t>。</a:t>
                </a:r>
                <a:endParaRPr lang="en-US" altLang="zh-TW" sz="20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位于同一列，舍弃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存放的顶点，使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/>
                  <a:t>)</a:t>
                </a:r>
                <a:r>
                  <a:rPr lang="zh-TW" altLang="en-US" sz="2000" dirty="0"/>
                  <a:t>。否则，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𝑝𝑟𝑒𝑡𝑎𝑖𝑙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指向的顶点指向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并且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h𝑒𝑎𝑑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TW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为空，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𝑝𝑟𝑒𝑡𝑎𝑖𝑙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E9DE8D-2F46-465C-A0C1-01F6CD244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2" t="-1961" r="-5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5D983-E1DF-43FB-BCB0-ADC1F242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总结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246BF9-DBE7-4C5C-A251-D4A15796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54093" cy="4351338"/>
          </a:xfrm>
        </p:spPr>
        <p:txBody>
          <a:bodyPr/>
          <a:lstStyle/>
          <a:p>
            <a:r>
              <a:rPr lang="zh-TW" altLang="en-US" dirty="0"/>
              <a:t>从</a:t>
            </a:r>
            <a:r>
              <a:rPr lang="en-US" altLang="zh-TW" dirty="0"/>
              <a:t>APLG</a:t>
            </a:r>
            <a:r>
              <a:rPr lang="zh-TW" altLang="en-US" dirty="0"/>
              <a:t>构造算法可以看到，</a:t>
            </a:r>
            <a:r>
              <a:rPr lang="en-US" altLang="zh-TW" dirty="0"/>
              <a:t>APLG</a:t>
            </a:r>
            <a:r>
              <a:rPr lang="zh-TW" altLang="en-US" dirty="0"/>
              <a:t>可以和任何一种</a:t>
            </a:r>
            <a:r>
              <a:rPr lang="en-US" altLang="zh-TW" dirty="0"/>
              <a:t>LCS</a:t>
            </a:r>
            <a:r>
              <a:rPr lang="zh-TW" altLang="en-US" dirty="0"/>
              <a:t>算法一起计算。</a:t>
            </a:r>
            <a:endParaRPr lang="en-US" altLang="zh-TW" dirty="0"/>
          </a:p>
          <a:p>
            <a:r>
              <a:rPr lang="zh-TW" altLang="en-US" dirty="0"/>
              <a:t>尽管</a:t>
            </a:r>
            <a:r>
              <a:rPr lang="en-US" altLang="zh-TW" dirty="0"/>
              <a:t>APLG</a:t>
            </a:r>
            <a:r>
              <a:rPr lang="zh-TW" altLang="en-US" dirty="0"/>
              <a:t>边数巨大，但通过轮廓将许多匹配串联起来，可以大量减少空间开销，每一格二维表项仅需常数个额外开销。</a:t>
            </a:r>
            <a:endParaRPr lang="en-US" altLang="zh-TW" dirty="0"/>
          </a:p>
          <a:p>
            <a:r>
              <a:rPr lang="zh-TW" altLang="en-US" dirty="0"/>
              <a:t>如果不要求所有</a:t>
            </a:r>
            <a:r>
              <a:rPr lang="en-US" altLang="zh-TW" dirty="0"/>
              <a:t>LCS</a:t>
            </a:r>
            <a:r>
              <a:rPr lang="zh-TW" altLang="en-US" dirty="0"/>
              <a:t>必须互不相同，仅要求输出所有</a:t>
            </a:r>
            <a:r>
              <a:rPr lang="en-US" altLang="zh-TW" dirty="0"/>
              <a:t>LCS</a:t>
            </a:r>
            <a:r>
              <a:rPr lang="zh-TW" altLang="en-US" dirty="0"/>
              <a:t>嵌入，论文中有一个更为简单的构造算法。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67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</a:t>
            </a:r>
            <a:r>
              <a:rPr lang="zh-TW" altLang="en-US" dirty="0"/>
              <a:t>同学们的聆听！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52457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A7117-FB61-4F00-B387-A606993D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7A5DD2-3244-465F-81DA-52B3D19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93985" cy="4351338"/>
          </a:xfrm>
        </p:spPr>
        <p:txBody>
          <a:bodyPr/>
          <a:lstStyle/>
          <a:p>
            <a:r>
              <a:rPr lang="zh-TW" altLang="en-US" dirty="0"/>
              <a:t>朴素 </a:t>
            </a:r>
            <a:r>
              <a:rPr lang="en-US" altLang="zh-TW" dirty="0"/>
              <a:t>LCS </a:t>
            </a:r>
            <a:r>
              <a:rPr lang="zh-TW" altLang="en-US" dirty="0"/>
              <a:t>回溯算法需要巨大的计算开销。</a:t>
            </a:r>
            <a:endParaRPr lang="en-US" altLang="zh-TW" dirty="0"/>
          </a:p>
          <a:p>
            <a:r>
              <a:rPr lang="zh-TW" altLang="en-US" dirty="0"/>
              <a:t>最坏情况下互不相同的 </a:t>
            </a:r>
            <a:r>
              <a:rPr lang="en-US" altLang="zh-TW" dirty="0"/>
              <a:t>LCS </a:t>
            </a:r>
            <a:r>
              <a:rPr lang="zh-TW" altLang="en-US" dirty="0"/>
              <a:t>随着输入长度指数级增长，意味着我们没有好算法可以直接求解这个问题</a:t>
            </a:r>
            <a:r>
              <a:rPr lang="en-US" altLang="zh-TW" dirty="0"/>
              <a:t> 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可以构造一种有向无环图来表示所有 </a:t>
            </a:r>
            <a:r>
              <a:rPr lang="en-US" altLang="zh-TW" dirty="0"/>
              <a:t>LCS</a:t>
            </a:r>
            <a:r>
              <a:rPr lang="zh-TW" altLang="en-US" dirty="0"/>
              <a:t> 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677A6-A3A5-4191-AE85-4D5922D9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94" y="2628802"/>
            <a:ext cx="3474148" cy="3721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5FA73-6DBA-4085-8A63-763614BE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83" y="769103"/>
            <a:ext cx="2573570" cy="15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C830D9-9FD1-43A3-A7BF-5DC49B14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1524A-D11F-4EC5-9F40-BEBCA4128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54712" cy="4351338"/>
          </a:xfrm>
        </p:spPr>
        <p:txBody>
          <a:bodyPr/>
          <a:lstStyle/>
          <a:p>
            <a:r>
              <a:rPr lang="en-US" altLang="zh-TW" dirty="0"/>
              <a:t>“</a:t>
            </a:r>
            <a:r>
              <a:rPr lang="en-US" altLang="zh-CN" b="1" dirty="0"/>
              <a:t>Fast and Simple Computation of All Longest Common Subsequences</a:t>
            </a:r>
            <a:r>
              <a:rPr lang="en-US" altLang="zh-TW" dirty="0"/>
              <a:t>”(2003) </a:t>
            </a:r>
            <a:r>
              <a:rPr lang="zh-TW" altLang="en-US" dirty="0"/>
              <a:t>作者 </a:t>
            </a:r>
            <a:r>
              <a:rPr lang="en-US" altLang="zh-CN" dirty="0"/>
              <a:t>Ronald I. Greenberg</a:t>
            </a:r>
            <a:r>
              <a:rPr lang="zh-TW" altLang="en-US" dirty="0"/>
              <a:t>  提出一种表达所有 </a:t>
            </a:r>
            <a:r>
              <a:rPr lang="en-US" altLang="zh-TW" dirty="0"/>
              <a:t>LCS </a:t>
            </a:r>
            <a:r>
              <a:rPr lang="zh-TW" altLang="en-US" dirty="0"/>
              <a:t>的有向图的构造算法，并且算法与任何一种动态规划 </a:t>
            </a:r>
            <a:r>
              <a:rPr lang="en-US" altLang="zh-TW" dirty="0"/>
              <a:t>LCS </a:t>
            </a:r>
            <a:r>
              <a:rPr lang="zh-TW" altLang="en-US" dirty="0"/>
              <a:t>算法具有相同的时间复杂度与 </a:t>
            </a:r>
            <a:r>
              <a:rPr lang="en-US" altLang="zh-TW" dirty="0"/>
              <a:t>O(</a:t>
            </a:r>
            <a:r>
              <a:rPr lang="en-US" altLang="zh-TW" dirty="0" err="1"/>
              <a:t>mn</a:t>
            </a:r>
            <a:r>
              <a:rPr lang="en-US" altLang="zh-TW" dirty="0"/>
              <a:t>)</a:t>
            </a:r>
            <a:r>
              <a:rPr lang="zh-TW" altLang="en-US" dirty="0"/>
              <a:t>空间复杂度。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64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E1D9E-6F4A-444A-89BC-47A348A1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7980373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基本概念介绍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50F74A-ED9F-4C83-81BB-81467A27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1920"/>
                <a:ext cx="8192216" cy="507388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 前缀：</a:t>
                </a:r>
                <a:r>
                  <a:rPr lang="en-US" altLang="zh-TW" dirty="0"/>
                  <a:t>A[1…k]</a:t>
                </a:r>
                <a:r>
                  <a:rPr lang="zh-TW" altLang="en-US" dirty="0"/>
                  <a:t> 简记为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r>
                  <a:rPr lang="zh-TW" altLang="en-US" dirty="0"/>
                  <a:t> 匹配：如果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，称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为匹配</a:t>
                </a:r>
                <a:endParaRPr lang="en-US" altLang="zh-TW" dirty="0"/>
              </a:p>
              <a:p>
                <a:r>
                  <a:rPr lang="zh-TW" altLang="en-US" dirty="0"/>
                  <a:t> 字符：如果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为匹配，则称 </a:t>
                </a:r>
                <a:r>
                  <a:rPr lang="en-US" altLang="zh-TW" dirty="0"/>
                  <a:t>A[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B[j] </a:t>
                </a:r>
                <a:r>
                  <a:rPr lang="zh-TW" altLang="en-US" dirty="0"/>
                  <a:t>为匹配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对应的字符。</a:t>
                </a:r>
                <a:endParaRPr lang="en-US" altLang="zh-TW" dirty="0"/>
              </a:p>
              <a:p>
                <a:r>
                  <a:rPr lang="zh-TW" altLang="en-US" dirty="0"/>
                  <a:t> 阶：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LCS</a:t>
                </a:r>
                <a:r>
                  <a:rPr lang="zh-TW" altLang="en-US" dirty="0"/>
                  <a:t> 长度称为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 的阶，记为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。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50F74A-ED9F-4C83-81BB-81467A27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1920"/>
                <a:ext cx="8192216" cy="5073888"/>
              </a:xfrm>
              <a:blipFill>
                <a:blip r:embed="rId2"/>
                <a:stretch>
                  <a:fillRect l="-1265" t="-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98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E2CF5-95F0-457C-BAD7-7DD0C025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117877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基本概念介绍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706430-2CC7-449F-95E4-547D1CCD3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377" y="1832500"/>
                <a:ext cx="8474745" cy="477455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引理１：假設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 是一個匹配</a:t>
                </a:r>
                <a:r>
                  <a:rPr lang="zh-TW" altLang="en-US" sz="2400" dirty="0"/>
                  <a:t>，则</a:t>
                </a:r>
                <a:endParaRPr lang="en-US" altLang="zh-TW" sz="2400" dirty="0"/>
              </a:p>
              <a:p>
                <a:pPr lvl="1"/>
                <a:r>
                  <a:rPr lang="zh-CN" altLang="en-US" sz="2000" dirty="0"/>
                  <a:t>任何</a:t>
                </a:r>
                <a14:m>
                  <m:oMath xmlns:m="http://schemas.openxmlformats.org/officeDocument/2006/math"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滿足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，必定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任何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CN" altLang="en-US" sz="2000" dirty="0"/>
                  <a:t>滿足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 ≥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 ≥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/>
                  <a:t>，必定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′) ≥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TW" altLang="en-US" sz="2400" dirty="0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的真前缀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长度，使得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TW" altLang="en-US" sz="2400" dirty="0"/>
                  <a:t>成立。但已知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是一个匹配，因此上式等号不能成立。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TW" altLang="en-US" sz="2400" dirty="0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‘</m:t>
                            </m:r>
                          </m:sup>
                        </m:sSup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的真前缀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sz="2400" dirty="0"/>
                  <a:t> 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长度，使得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TW" altLang="en-US" sz="2400" dirty="0"/>
                  <a:t>成立。</a:t>
                </a:r>
                <a:endParaRPr lang="en-US" altLang="zh-TW" sz="2400" dirty="0"/>
              </a:p>
              <a:p>
                <a:r>
                  <a:rPr lang="zh-TW" altLang="en-US" sz="2400" dirty="0"/>
                  <a:t>直观上来说，就是二维表中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左上方所有表项的阶数必定比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更小</m:t>
                    </m:r>
                  </m:oMath>
                </a14:m>
                <a:r>
                  <a:rPr lang="zh-TW" altLang="en-US" sz="2400" dirty="0"/>
                  <a:t>，右下方的阶数必定至少有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zh-TW" altLang="en-US" sz="2400" dirty="0"/>
                  <a:t>的阶数。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706430-2CC7-449F-95E4-547D1CCD3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377" y="1832500"/>
                <a:ext cx="8474745" cy="4774556"/>
              </a:xfrm>
              <a:blipFill>
                <a:blip r:embed="rId2"/>
                <a:stretch>
                  <a:fillRect l="-1151" t="-1788" r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8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C8F63-51C2-4602-B163-4BE90FCB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296631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7F3DC0-0658-4173-8FCA-2D341884D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398" y="1690689"/>
                <a:ext cx="8296631" cy="4891434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/>
                  <a:t>反支配：若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反支配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，则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与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b="1" dirty="0">
                    <a:solidFill>
                      <a:srgbClr val="FF0000"/>
                    </a:solidFill>
                  </a:rPr>
                  <a:t>同阶</a:t>
                </a:r>
                <a:r>
                  <a:rPr lang="zh-TW" altLang="en-US" sz="20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且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TW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TW" altLang="en-US" sz="2000" dirty="0"/>
                  <a:t>不存在其他匹配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′] </m:t>
                    </m:r>
                  </m:oMath>
                </a14:m>
                <a:r>
                  <a:rPr lang="zh-TW" altLang="en-US" sz="2000" dirty="0"/>
                  <a:t>满足：</a:t>
                </a:r>
                <a:endParaRPr lang="en-US" altLang="zh-TW" sz="20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zh-TW" altLang="en-US" sz="18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TW" altLang="en-US" sz="1800" dirty="0"/>
                  <a:t>；或</a:t>
                </a:r>
                <a:endParaRPr lang="en-US" altLang="zh-CN" sz="18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zh-TW" altLang="en-US" sz="1800" dirty="0"/>
                  <a:t>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800" dirty="0"/>
              </a:p>
              <a:p>
                <a:r>
                  <a:rPr lang="zh-TW" altLang="en-US" sz="2400" dirty="0"/>
                  <a:t>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定义：假设输入Ａ和Ｂ长度分别为Ｍ和Ｎ</a:t>
                </a:r>
                <a:endParaRPr lang="en-US" altLang="zh-TW" sz="2400" dirty="0"/>
              </a:p>
              <a:p>
                <a:pPr lvl="1">
                  <a:buFontTx/>
                  <a:buChar char="-"/>
                </a:pPr>
                <a:r>
                  <a:rPr lang="zh-TW" altLang="en-US" sz="2000" dirty="0"/>
                  <a:t>顶点：所有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满足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TW" altLang="en-US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TW" sz="2000" dirty="0"/>
              </a:p>
              <a:p>
                <a:pPr lvl="1">
                  <a:buFontTx/>
                  <a:buChar char="-"/>
                </a:pPr>
                <a:r>
                  <a:rPr lang="zh-TW" altLang="en-US" sz="2000" dirty="0"/>
                  <a:t>有向边：如果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sz="2000" dirty="0"/>
                  <a:t>连向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，则满足以下条件之一：</a:t>
                </a:r>
                <a:endParaRPr lang="en-US" altLang="zh-TW" sz="20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800" dirty="0"/>
                  <a:t>反支配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1800" dirty="0"/>
                  <a:t>；或</a:t>
                </a:r>
                <a:endParaRPr lang="en-US" altLang="zh-TW" sz="180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1800" dirty="0"/>
                  <a:t>是匹配，并且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TW" altLang="en-US" sz="18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TW" altLang="en-US" sz="1800" dirty="0"/>
                  <a:t>。</a:t>
                </a:r>
                <a:endParaRPr lang="en-US" altLang="zh-TW" sz="1800" dirty="0"/>
              </a:p>
              <a:p>
                <a:r>
                  <a:rPr lang="zh-TW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是匹配，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反支配自己，所以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存在自环。</a:t>
                </a:r>
                <a:endParaRPr lang="en-US" altLang="zh-TW" sz="2400" dirty="0"/>
              </a:p>
              <a:p>
                <a:r>
                  <a:rPr lang="en-US" altLang="zh-TW" sz="2400" dirty="0"/>
                  <a:t>LCS</a:t>
                </a:r>
                <a:r>
                  <a:rPr lang="zh-TW" altLang="en-US" sz="2400" dirty="0"/>
                  <a:t>路径：从起点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出发到</a:t>
                </a:r>
                <a:r>
                  <a:rPr lang="zh-TW" altLang="en-US" sz="2400" b="1" dirty="0"/>
                  <a:t>阶数为零</a:t>
                </a:r>
                <a:r>
                  <a:rPr lang="zh-TW" altLang="en-US" sz="2400" dirty="0"/>
                  <a:t>的顶点的路径。</a:t>
                </a:r>
                <a:endParaRPr lang="en-US" altLang="zh-TW" sz="1600" dirty="0"/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7F3DC0-0658-4173-8FCA-2D341884D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398" y="1690689"/>
                <a:ext cx="8296631" cy="4891434"/>
              </a:xfrm>
              <a:blipFill>
                <a:blip r:embed="rId2"/>
                <a:stretch>
                  <a:fillRect l="-955" t="-1743" r="-4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3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94E6A-0DA8-4D30-B17F-376148C1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7959748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F202621-F25E-4405-BCCF-199CF0EF3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276" y="1862567"/>
            <a:ext cx="4634785" cy="4105095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DBFE63F6-C39E-4912-A600-1B7D275D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03" y="2597134"/>
            <a:ext cx="2237396" cy="26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B7125-F224-4632-8BA7-5736F5E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042249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7A1B-1179-476A-BA4F-0C3BCA450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63933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引理２：</a:t>
                </a:r>
                <a:r>
                  <a:rPr lang="en-US" altLang="zh-TW" dirty="0"/>
                  <a:t>APLG</a:t>
                </a:r>
                <a:r>
                  <a:rPr lang="zh-TW" altLang="en-US" dirty="0"/>
                  <a:t> 所有顶点，或是起点，或是匹配，或是某个匹配的后继。</a:t>
                </a:r>
                <a:endParaRPr lang="en-US" altLang="zh-TW" dirty="0"/>
              </a:p>
              <a:p>
                <a:r>
                  <a:rPr lang="zh-TW" altLang="en-US" dirty="0"/>
                  <a:t>引理３：任何一个匹配Ｐ都可以找到对应着相同字符的匹配Ｑ反支配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dirty="0"/>
                  <a:t>（Ｐ右下方）。</a:t>
                </a:r>
                <a:endParaRPr lang="en-US" altLang="zh-TW" dirty="0"/>
              </a:p>
              <a:p>
                <a:r>
                  <a:rPr lang="zh-TW" altLang="en-US" dirty="0"/>
                  <a:t>引理４：如果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dirty="0"/>
                  <a:t>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反支配，则不存在一对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dirty="0"/>
                  <a:t>位于同一行或同一列，或是对应着相同的字符。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证明：从反支配的定义容易知道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不位于同一列。假设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，并且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 对应着相同的字符，则推得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sz="2400" dirty="0"/>
                  <a:t>，从而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和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400" dirty="0"/>
                  <a:t> 均为匹配，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400" dirty="0"/>
                  <a:t> 至少有一个不反支配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TW" altLang="en-US" sz="2400" dirty="0"/>
                  <a:t>，与前提假设矛盾。得证。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7A1B-1179-476A-BA4F-0C3BCA450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63933"/>
              </a:xfrm>
              <a:blipFill>
                <a:blip r:embed="rId2"/>
                <a:stretch>
                  <a:fillRect l="-1314" t="-2130" r="-464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2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BD00B-3C44-4855-92DF-0DAC2E3A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65126"/>
            <a:ext cx="8083501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All-Prefixes-LCSs-Graph</a:t>
            </a:r>
            <a:r>
              <a:rPr lang="zh-TW" altLang="en-US" sz="4000" dirty="0"/>
              <a:t> </a:t>
            </a:r>
            <a:r>
              <a:rPr lang="en-US" altLang="zh-TW" sz="4000" dirty="0"/>
              <a:t>(APLG)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A34B7BA-1144-4EEE-A34D-A55AA2DAC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917209" cy="4351338"/>
              </a:xfrm>
            </p:spPr>
            <p:txBody>
              <a:bodyPr/>
              <a:lstStyle/>
              <a:p>
                <a:r>
                  <a:rPr lang="zh-TW" altLang="en-US" dirty="0"/>
                  <a:t>定理：</a:t>
                </a:r>
                <a:r>
                  <a:rPr lang="en-US" altLang="zh-TW" dirty="0"/>
                  <a:t>APLG</a:t>
                </a:r>
                <a:r>
                  <a:rPr lang="zh-TW" altLang="en-US" dirty="0"/>
                  <a:t>所有 </a:t>
                </a:r>
                <a:r>
                  <a:rPr lang="en-US" altLang="zh-TW" dirty="0"/>
                  <a:t>LCS</a:t>
                </a:r>
                <a:r>
                  <a:rPr lang="zh-TW" altLang="en-US" dirty="0"/>
                  <a:t> 路径与所有互不相同的</a:t>
                </a:r>
                <a:r>
                  <a:rPr lang="en-US" altLang="zh-TW" dirty="0"/>
                  <a:t>LCS </a:t>
                </a:r>
                <a:r>
                  <a:rPr lang="zh-TW" altLang="en-US" dirty="0"/>
                  <a:t>存在一一对应关系。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400" dirty="0"/>
                  <a:t>证明：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TW" altLang="en-US" sz="2400" dirty="0"/>
                  <a:t>从引理３可知，对于固定顶点Ｐ而言，左上方所有匹配都能找到对应着相同字符（同行或同列）并且反支配Ｐ的匹配，因此我们没有漏掉任何一个</a:t>
                </a:r>
                <a:r>
                  <a:rPr lang="en-US" altLang="zh-TW" sz="2400" dirty="0"/>
                  <a:t>LCS</a:t>
                </a:r>
                <a:r>
                  <a:rPr lang="zh-TW" altLang="en-US" sz="2400" dirty="0"/>
                  <a:t>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r>
                  <a:rPr lang="zh-TW" altLang="en-US" sz="2400" dirty="0"/>
                  <a:t>从引理４可知，任何反支配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]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sz="2400" dirty="0"/>
                  <a:t>匹配均不对应着相同字符，因此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路径每一个分叉都对应着不同 </a:t>
                </a:r>
                <a:r>
                  <a:rPr lang="en-US" altLang="zh-TW" sz="2400" dirty="0"/>
                  <a:t>LCS</a:t>
                </a:r>
                <a:r>
                  <a:rPr lang="zh-TW" altLang="en-US" sz="2400" dirty="0"/>
                  <a:t>，因此 </a:t>
                </a:r>
                <a:r>
                  <a:rPr lang="en-US" altLang="zh-TW" sz="2400" dirty="0"/>
                  <a:t>APLG </a:t>
                </a:r>
                <a:r>
                  <a:rPr lang="zh-TW" altLang="en-US" sz="2400" dirty="0"/>
                  <a:t>中找到的 </a:t>
                </a:r>
                <a:r>
                  <a:rPr lang="en-US" altLang="zh-TW" sz="2400" dirty="0"/>
                  <a:t>LCS </a:t>
                </a:r>
                <a:r>
                  <a:rPr lang="zh-TW" altLang="en-US" sz="2400" dirty="0"/>
                  <a:t>均互不相同。</a:t>
                </a:r>
                <a:endParaRPr lang="en-US" altLang="zh-TW" sz="2400" dirty="0"/>
              </a:p>
              <a:p>
                <a:pPr marL="457200" indent="-457200">
                  <a:buAutoNum type="arabicPeriod"/>
                </a:pPr>
                <a:endParaRPr lang="en-US" altLang="zh-TW" sz="2400" dirty="0"/>
              </a:p>
              <a:p>
                <a:pPr marL="457200" indent="-457200">
                  <a:buAutoNum type="arabicPeriod"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A34B7BA-1144-4EEE-A34D-A55AA2DAC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917209" cy="4351338"/>
              </a:xfrm>
              <a:blipFill>
                <a:blip r:embed="rId2"/>
                <a:stretch>
                  <a:fillRect l="-1309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35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4189</TotalTime>
  <Words>1721</Words>
  <Application>Microsoft Office PowerPoint</Application>
  <PresentationFormat>On-screen Show (4:3)</PresentationFormat>
  <Paragraphs>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DFKai-SB</vt:lpstr>
      <vt:lpstr>华文中宋</vt:lpstr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Fast and Simple Computation of All Longest Common Subsequences</vt:lpstr>
      <vt:lpstr>背景</vt:lpstr>
      <vt:lpstr>背景</vt:lpstr>
      <vt:lpstr>基本概念介绍</vt:lpstr>
      <vt:lpstr>基本概念介绍</vt:lpstr>
      <vt:lpstr>All-Prefixes-LCSs-Graph (APLG)</vt:lpstr>
      <vt:lpstr>All-Prefixes-LCSs-Graph (APLG)</vt:lpstr>
      <vt:lpstr>All-Prefixes-LCSs-Graph (APLG)</vt:lpstr>
      <vt:lpstr>All-Prefixes-LCSs-Graph (APLG)</vt:lpstr>
      <vt:lpstr>轮廓</vt:lpstr>
      <vt:lpstr>轮廓</vt:lpstr>
      <vt:lpstr>数据结构</vt:lpstr>
      <vt:lpstr>算法</vt:lpstr>
      <vt:lpstr>算法</vt:lpstr>
      <vt:lpstr>总结</vt:lpstr>
      <vt:lpstr>感谢同学们的聆听！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Steven</cp:lastModifiedBy>
  <cp:revision>163</cp:revision>
  <dcterms:created xsi:type="dcterms:W3CDTF">2015-03-05T15:31:05Z</dcterms:created>
  <dcterms:modified xsi:type="dcterms:W3CDTF">2021-12-02T15:21:37Z</dcterms:modified>
</cp:coreProperties>
</file>